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2.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356" r:id="rId3"/>
    <p:sldId id="258" r:id="rId4"/>
    <p:sldId id="435" r:id="rId5"/>
    <p:sldId id="437" r:id="rId6"/>
    <p:sldId id="438" r:id="rId7"/>
    <p:sldId id="440" r:id="rId8"/>
    <p:sldId id="439" r:id="rId9"/>
    <p:sldId id="455"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456" r:id="rId83"/>
    <p:sldId id="267" r:id="rId84"/>
    <p:sldId id="352" r:id="rId85"/>
    <p:sldId id="328" r:id="rId86"/>
    <p:sldId id="324" r:id="rId87"/>
    <p:sldId id="341" r:id="rId88"/>
    <p:sldId id="348" r:id="rId89"/>
    <p:sldId id="340" r:id="rId90"/>
    <p:sldId id="275" r:id="rId91"/>
    <p:sldId id="349" r:id="rId92"/>
    <p:sldId id="344" r:id="rId93"/>
    <p:sldId id="351" r:id="rId94"/>
    <p:sldId id="342" r:id="rId95"/>
    <p:sldId id="347" r:id="rId96"/>
    <p:sldId id="354" r:id="rId97"/>
    <p:sldId id="350" r:id="rId98"/>
    <p:sldId id="343" r:id="rId99"/>
    <p:sldId id="355" r:id="rId100"/>
    <p:sldId id="441" r:id="rId101"/>
    <p:sldId id="306" r:id="rId102"/>
    <p:sldId id="457" r:id="rId103"/>
    <p:sldId id="458" r:id="rId104"/>
    <p:sldId id="459" r:id="rId105"/>
    <p:sldId id="461" r:id="rId106"/>
    <p:sldId id="462" r:id="rId107"/>
    <p:sldId id="463" r:id="rId108"/>
    <p:sldId id="464" r:id="rId109"/>
    <p:sldId id="465" r:id="rId110"/>
    <p:sldId id="460" r:id="rId111"/>
    <p:sldId id="274" r:id="rId112"/>
    <p:sldId id="433" r:id="rId113"/>
    <p:sldId id="436" r:id="rId114"/>
    <p:sldId id="43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433449-8A54-451B-AE09-DFC75A7151B4}">
          <p14:sldIdLst>
            <p14:sldId id="256"/>
            <p14:sldId id="356"/>
            <p14:sldId id="258"/>
            <p14:sldId id="435"/>
            <p14:sldId id="437"/>
            <p14:sldId id="438"/>
            <p14:sldId id="440"/>
            <p14:sldId id="439"/>
            <p14:sldId id="455"/>
            <p14:sldId id="329"/>
            <p14:sldId id="442"/>
          </p14:sldIdLst>
        </p14:section>
        <p14:section name="0. Introduction" id="{8D9F33C0-D822-4A7B-B715-E28E531EE551}">
          <p14:sldIdLst>
            <p14:sldId id="445"/>
            <p14:sldId id="446"/>
          </p14:sldIdLst>
        </p14:section>
        <p14:section name="1. Power Query as ETL" id="{75C5D276-8852-44E4-BA64-192079A8ABB7}">
          <p14:sldIdLst>
            <p14:sldId id="260"/>
            <p14:sldId id="261"/>
            <p14:sldId id="447"/>
            <p14:sldId id="262"/>
            <p14:sldId id="263"/>
            <p14:sldId id="448"/>
            <p14:sldId id="353"/>
            <p14:sldId id="449"/>
            <p14:sldId id="450"/>
            <p14:sldId id="282"/>
            <p14:sldId id="365"/>
          </p14:sldIdLst>
        </p14:section>
        <p14:section name="2. What makes data tidy?" id="{78420295-1657-4AAD-9867-3F6F69780712}">
          <p14:sldIdLst>
            <p14:sldId id="293"/>
            <p14:sldId id="359"/>
            <p14:sldId id="451"/>
            <p14:sldId id="452"/>
            <p14:sldId id="357"/>
            <p14:sldId id="358"/>
            <p14:sldId id="360"/>
            <p14:sldId id="361"/>
            <p14:sldId id="362"/>
            <p14:sldId id="363"/>
            <p14:sldId id="364"/>
            <p14:sldId id="366"/>
          </p14:sldIdLst>
        </p14:section>
        <p14:section name="3. First Steps in Power Query" id="{9E16918C-81C0-4828-AD6D-89691399D72A}">
          <p14:sldIdLst>
            <p14:sldId id="367"/>
            <p14:sldId id="368"/>
            <p14:sldId id="369"/>
            <p14:sldId id="370"/>
          </p14:sldIdLst>
        </p14:section>
        <p14:section name="4. Transform Rows" id="{9D251CC1-067C-4EEA-B450-24967068922C}">
          <p14:sldIdLst>
            <p14:sldId id="294"/>
            <p14:sldId id="371"/>
            <p14:sldId id="373"/>
            <p14:sldId id="372"/>
            <p14:sldId id="378"/>
          </p14:sldIdLst>
        </p14:section>
        <p14:section name="5. Transforming Columns I" id="{955ACC94-B72D-4F21-AE71-5C1C5E205462}">
          <p14:sldIdLst>
            <p14:sldId id="453"/>
            <p14:sldId id="374"/>
            <p14:sldId id="376"/>
            <p14:sldId id="379"/>
          </p14:sldIdLst>
        </p14:section>
        <p14:section name="6. Transforming Columns II" id="{C9233201-4300-4A34-AF4A-279B5A4F54AE}">
          <p14:sldIdLst>
            <p14:sldId id="454"/>
            <p14:sldId id="381"/>
            <p14:sldId id="382"/>
            <p14:sldId id="383"/>
            <p14:sldId id="380"/>
            <p14:sldId id="384"/>
            <p14:sldId id="385"/>
            <p14:sldId id="401"/>
            <p14:sldId id="402"/>
            <p14:sldId id="386"/>
            <p14:sldId id="387"/>
          </p14:sldIdLst>
        </p14:section>
        <p14:section name="6. VLOOKUP meet join" id="{B9543CC9-49A7-4FC2-9E76-33055CDDF8FE}">
          <p14:sldIdLst>
            <p14:sldId id="298"/>
            <p14:sldId id="299"/>
            <p14:sldId id="388"/>
            <p14:sldId id="406"/>
            <p14:sldId id="405"/>
            <p14:sldId id="403"/>
            <p14:sldId id="389"/>
            <p14:sldId id="407"/>
            <p14:sldId id="392"/>
            <p14:sldId id="404"/>
            <p14:sldId id="398"/>
            <p14:sldId id="399"/>
            <p14:sldId id="393"/>
            <p14:sldId id="394"/>
            <p14:sldId id="396"/>
            <p14:sldId id="408"/>
          </p14:sldIdLst>
        </p14:section>
        <p14:section name="7. Conclusion" id="{A4BC7640-9CC7-418E-A546-59B7C5045359}">
          <p14:sldIdLst>
            <p14:sldId id="297"/>
            <p14:sldId id="304"/>
            <p14:sldId id="303"/>
            <p14:sldId id="305"/>
            <p14:sldId id="400"/>
            <p14:sldId id="456"/>
            <p14:sldId id="267"/>
            <p14:sldId id="352"/>
            <p14:sldId id="328"/>
            <p14:sldId id="324"/>
            <p14:sldId id="341"/>
            <p14:sldId id="348"/>
            <p14:sldId id="340"/>
            <p14:sldId id="275"/>
            <p14:sldId id="349"/>
            <p14:sldId id="344"/>
            <p14:sldId id="351"/>
            <p14:sldId id="342"/>
            <p14:sldId id="347"/>
            <p14:sldId id="354"/>
            <p14:sldId id="350"/>
            <p14:sldId id="343"/>
            <p14:sldId id="355"/>
            <p14:sldId id="441"/>
            <p14:sldId id="306"/>
            <p14:sldId id="457"/>
            <p14:sldId id="458"/>
            <p14:sldId id="459"/>
            <p14:sldId id="461"/>
            <p14:sldId id="462"/>
            <p14:sldId id="463"/>
            <p14:sldId id="464"/>
            <p14:sldId id="465"/>
            <p14:sldId id="460"/>
            <p14:sldId id="274"/>
            <p14:sldId id="433"/>
            <p14:sldId id="436"/>
            <p14:sldId id="4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295" autoAdjust="0"/>
  </p:normalViewPr>
  <p:slideViewPr>
    <p:cSldViewPr snapToGrid="0">
      <p:cViewPr varScale="1">
        <p:scale>
          <a:sx n="78" d="100"/>
          <a:sy n="78" d="100"/>
        </p:scale>
        <p:origin x="781" y="4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109</a:t>
            </a:fld>
            <a:endParaRPr lang="en-US"/>
          </a:p>
        </p:txBody>
      </p:sp>
    </p:spTree>
    <p:extLst>
      <p:ext uri="{BB962C8B-B14F-4D97-AF65-F5344CB8AC3E}">
        <p14:creationId xmlns:p14="http://schemas.microsoft.com/office/powerpoint/2010/main" val="35459101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110</a:t>
            </a:fld>
            <a:endParaRPr lang="en-US"/>
          </a:p>
        </p:txBody>
      </p:sp>
    </p:spTree>
    <p:extLst>
      <p:ext uri="{BB962C8B-B14F-4D97-AF65-F5344CB8AC3E}">
        <p14:creationId xmlns:p14="http://schemas.microsoft.com/office/powerpoint/2010/main" val="35449394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112</a:t>
            </a:fld>
            <a:endParaRPr lang="en-US"/>
          </a:p>
        </p:txBody>
      </p:sp>
    </p:spTree>
    <p:extLst>
      <p:ext uri="{BB962C8B-B14F-4D97-AF65-F5344CB8AC3E}">
        <p14:creationId xmlns:p14="http://schemas.microsoft.com/office/powerpoint/2010/main" val="17255538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113</a:t>
            </a:fld>
            <a:endParaRPr lang="en-US"/>
          </a:p>
        </p:txBody>
      </p:sp>
    </p:spTree>
    <p:extLst>
      <p:ext uri="{BB962C8B-B14F-4D97-AF65-F5344CB8AC3E}">
        <p14:creationId xmlns:p14="http://schemas.microsoft.com/office/powerpoint/2010/main" val="362698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different coming from Microsoft, proprietary technology</a:t>
            </a:r>
          </a:p>
          <a:p>
            <a:r>
              <a:rPr lang="en-US" dirty="0"/>
              <a:t>Python is open source what does that mean? </a:t>
            </a:r>
          </a:p>
        </p:txBody>
      </p:sp>
      <p:sp>
        <p:nvSpPr>
          <p:cNvPr id="4" name="Slide Number Placeholder 3"/>
          <p:cNvSpPr>
            <a:spLocks noGrp="1"/>
          </p:cNvSpPr>
          <p:nvPr>
            <p:ph type="sldNum" sz="quarter" idx="5"/>
          </p:nvPr>
        </p:nvSpPr>
        <p:spPr/>
        <p:txBody>
          <a:bodyPr/>
          <a:lstStyle/>
          <a:p>
            <a:fld id="{3BB66621-ADCC-4EF8-8003-B9D3E881DCD2}" type="slidenum">
              <a:rPr lang="en-US" smtClean="0"/>
              <a:t>83</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84</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85</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86</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87</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88</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89</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90</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91</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92</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93</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94</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95</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96</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97</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98</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99</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102</a:t>
            </a:fld>
            <a:endParaRPr lang="en-US"/>
          </a:p>
        </p:txBody>
      </p:sp>
    </p:spTree>
    <p:extLst>
      <p:ext uri="{BB962C8B-B14F-4D97-AF65-F5344CB8AC3E}">
        <p14:creationId xmlns:p14="http://schemas.microsoft.com/office/powerpoint/2010/main" val="31726544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103</a:t>
            </a:fld>
            <a:endParaRPr lang="en-US"/>
          </a:p>
        </p:txBody>
      </p:sp>
    </p:spTree>
    <p:extLst>
      <p:ext uri="{BB962C8B-B14F-4D97-AF65-F5344CB8AC3E}">
        <p14:creationId xmlns:p14="http://schemas.microsoft.com/office/powerpoint/2010/main" val="17471745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104</a:t>
            </a:fld>
            <a:endParaRPr lang="en-US"/>
          </a:p>
        </p:txBody>
      </p:sp>
    </p:spTree>
    <p:extLst>
      <p:ext uri="{BB962C8B-B14F-4D97-AF65-F5344CB8AC3E}">
        <p14:creationId xmlns:p14="http://schemas.microsoft.com/office/powerpoint/2010/main" val="36582096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105</a:t>
            </a:fld>
            <a:endParaRPr lang="en-US"/>
          </a:p>
        </p:txBody>
      </p:sp>
    </p:spTree>
    <p:extLst>
      <p:ext uri="{BB962C8B-B14F-4D97-AF65-F5344CB8AC3E}">
        <p14:creationId xmlns:p14="http://schemas.microsoft.com/office/powerpoint/2010/main" val="2401841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106</a:t>
            </a:fld>
            <a:endParaRPr lang="en-US"/>
          </a:p>
        </p:txBody>
      </p:sp>
    </p:spTree>
    <p:extLst>
      <p:ext uri="{BB962C8B-B14F-4D97-AF65-F5344CB8AC3E}">
        <p14:creationId xmlns:p14="http://schemas.microsoft.com/office/powerpoint/2010/main" val="38949122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107</a:t>
            </a:fld>
            <a:endParaRPr lang="en-US"/>
          </a:p>
        </p:txBody>
      </p:sp>
    </p:spTree>
    <p:extLst>
      <p:ext uri="{BB962C8B-B14F-4D97-AF65-F5344CB8AC3E}">
        <p14:creationId xmlns:p14="http://schemas.microsoft.com/office/powerpoint/2010/main" val="308281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108</a:t>
            </a:fld>
            <a:endParaRPr lang="en-US"/>
          </a:p>
        </p:txBody>
      </p:sp>
    </p:spTree>
    <p:extLst>
      <p:ext uri="{BB962C8B-B14F-4D97-AF65-F5344CB8AC3E}">
        <p14:creationId xmlns:p14="http://schemas.microsoft.com/office/powerpoint/2010/main" val="23989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stringfestanalytics.com/five-things-python-exce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54.jpg"/><Relationship Id="rId4" Type="http://schemas.openxmlformats.org/officeDocument/2006/relationships/hyperlink" Target="https://stringfestanalytics.com/book/"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hyperlink" Target="https://giphy.com/gifs/mythbusters-gif-qVuWpc7MxvGz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wiy.co/mv-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tringfestdata/python-for-excel-users-crash-cour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31.emf"/><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3.emf"/><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hyperlink" Target="https://www.redhat.com/en/topics/open-source/what-is-open-source"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Conclusion/Resources</a:t>
            </a:r>
          </a:p>
        </p:txBody>
      </p:sp>
    </p:spTree>
    <p:extLst>
      <p:ext uri="{BB962C8B-B14F-4D97-AF65-F5344CB8AC3E}">
        <p14:creationId xmlns:p14="http://schemas.microsoft.com/office/powerpoint/2010/main" val="3962004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Excel to Python (and back)</a:t>
            </a:r>
          </a:p>
        </p:txBody>
      </p:sp>
    </p:spTree>
    <p:extLst>
      <p:ext uri="{BB962C8B-B14F-4D97-AF65-F5344CB8AC3E}">
        <p14:creationId xmlns:p14="http://schemas.microsoft.com/office/powerpoint/2010/main" val="40708888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1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92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2797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create a index column by group”</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09735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“I want to create a lagged variable”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7469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know what percent of each column are missing values”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34588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pick a row at random from my very large dataset”</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19726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446550"/>
          </a:xfrm>
          <a:prstGeom prst="rect">
            <a:avLst/>
          </a:prstGeom>
          <a:noFill/>
        </p:spPr>
        <p:txBody>
          <a:bodyPr wrap="square" rtlCol="0">
            <a:spAutoFit/>
          </a:bodyPr>
          <a:lstStyle/>
          <a:p>
            <a:r>
              <a:rPr lang="en-US" sz="4400" dirty="0">
                <a:latin typeface="Aliens &amp; cows" panose="00000500000000000000" pitchFamily="2" charset="0"/>
              </a:rPr>
              <a:t>“I want to pick a row at random from my very large dataset”</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127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11287627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endParaRPr dirty="0">
              <a:solidFill>
                <a:schemeClr val="lt1"/>
              </a:solidFill>
              <a:latin typeface="Pragmatica" panose="020B7200000000000000" pitchFamily="34"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Free white paper</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5545560" cy="1815882"/>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Five Things Excel Users Should Know About Python: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4"/>
              </a:rPr>
              <a:t>https://stringfestanalytics.com/five-things-python-excel/</a:t>
            </a:r>
            <a:r>
              <a:rPr lang="en-US" sz="2800" dirty="0">
                <a:solidFill>
                  <a:srgbClr val="707070"/>
                </a:solidFill>
                <a:latin typeface="Pragmatica" panose="020B0403040502020204" pitchFamily="34" charset="0"/>
              </a:rPr>
              <a:t>  </a:t>
            </a:r>
          </a:p>
        </p:txBody>
      </p:sp>
      <p:pic>
        <p:nvPicPr>
          <p:cNvPr id="1026" name="Picture 2" descr="Free white paper: Five things Excel users should know about Python">
            <a:extLst>
              <a:ext uri="{FF2B5EF4-FFF2-40B4-BE49-F238E27FC236}">
                <a16:creationId xmlns:a16="http://schemas.microsoft.com/office/drawing/2014/main" id="{F6CDBEE2-3C50-4DF2-A40F-91C2B35185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250" t="12168" r="6708" b="7481"/>
          <a:stretch/>
        </p:blipFill>
        <p:spPr bwMode="auto">
          <a:xfrm>
            <a:off x="7015480" y="494626"/>
            <a:ext cx="4272280" cy="55104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8C8708-E9CB-4407-9696-A4EC05F71D89}"/>
              </a:ext>
            </a:extLst>
          </p:cNvPr>
          <p:cNvSpPr/>
          <p:nvPr/>
        </p:nvSpPr>
        <p:spPr>
          <a:xfrm>
            <a:off x="7015480" y="494626"/>
            <a:ext cx="4282440" cy="55251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051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a:t>
            </a:r>
            <a:r>
              <a:rPr lang="en-US" sz="2800" i="1" dirty="0">
                <a:solidFill>
                  <a:srgbClr val="707070"/>
                </a:solidFill>
                <a:latin typeface="Pragmatica" panose="020B0403040502020204" pitchFamily="34" charset="0"/>
              </a:rPr>
              <a:t>Advancing into Analytics</a:t>
            </a:r>
            <a:r>
              <a:rPr lang="en-US" sz="2800" dirty="0">
                <a:solidFill>
                  <a:srgbClr val="707070"/>
                </a:solidFill>
                <a:latin typeface="Pragmatica" panose="020B0403040502020204" pitchFamily="34" charset="0"/>
              </a:rPr>
              <a:t>: </a:t>
            </a:r>
            <a:r>
              <a:rPr lang="en-US" sz="2800" dirty="0">
                <a:solidFill>
                  <a:srgbClr val="707070"/>
                </a:solidFill>
                <a:latin typeface="Pragmatica" panose="020B0403040502020204" pitchFamily="34" charset="0"/>
                <a:hlinkClick r:id="rId4"/>
              </a:rPr>
              <a:t>https://stringfestanalytics.com/book/</a:t>
            </a:r>
            <a:r>
              <a:rPr lang="en-US" sz="2800" dirty="0">
                <a:solidFill>
                  <a:srgbClr val="707070"/>
                </a:solidFill>
                <a:latin typeface="Pragmatica" panose="020B0403040502020204" pitchFamily="34" charset="0"/>
              </a:rPr>
              <a:t>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for free on O’Reilly’s website</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Or pick up a paperback/</a:t>
            </a:r>
            <a:r>
              <a:rPr lang="en-US" sz="2800" dirty="0" err="1">
                <a:solidFill>
                  <a:srgbClr val="707070"/>
                </a:solidFill>
                <a:latin typeface="Pragmatica" panose="020B0403040502020204" pitchFamily="34" charset="0"/>
              </a:rPr>
              <a:t>ebook</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Please leave a review!</a:t>
            </a:r>
          </a:p>
        </p:txBody>
      </p:sp>
      <p:pic>
        <p:nvPicPr>
          <p:cNvPr id="5" name="Picture 4" descr="A picture containing text, bird, outdoor, oscine&#10;&#10;Description automatically generated">
            <a:extLst>
              <a:ext uri="{FF2B5EF4-FFF2-40B4-BE49-F238E27FC236}">
                <a16:creationId xmlns:a16="http://schemas.microsoft.com/office/drawing/2014/main" id="{E86BD176-B814-4615-9F8C-84C5AD638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3986" y="1052512"/>
            <a:ext cx="3629025" cy="4752975"/>
          </a:xfrm>
          <a:prstGeom prst="rect">
            <a:avLst/>
          </a:prstGeom>
        </p:spPr>
      </p:pic>
    </p:spTree>
    <p:extLst>
      <p:ext uri="{BB962C8B-B14F-4D97-AF65-F5344CB8AC3E}">
        <p14:creationId xmlns:p14="http://schemas.microsoft.com/office/powerpoint/2010/main" val="765868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942538"/>
            <a:ext cx="3819497" cy="3770775"/>
            <a:chOff x="6019799" y="1004742"/>
            <a:chExt cx="5729246" cy="5656161"/>
          </a:xfrm>
        </p:grpSpPr>
        <p:sp>
          <p:nvSpPr>
            <p:cNvPr id="12" name="TextBox 11">
              <a:extLst>
                <a:ext uri="{FF2B5EF4-FFF2-40B4-BE49-F238E27FC236}">
                  <a16:creationId xmlns:a16="http://schemas.microsoft.com/office/drawing/2014/main" id="{BA60B585-15E5-46DB-B3DE-577C0543BBB3}"/>
                </a:ext>
              </a:extLst>
            </p:cNvPr>
            <p:cNvSpPr txBox="1"/>
            <p:nvPr/>
          </p:nvSpPr>
          <p:spPr>
            <a:xfrm>
              <a:off x="6310291" y="1004742"/>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7310" y="1092199"/>
            <a:ext cx="3610537" cy="3104323"/>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https://swiy.co/mv-download</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a:solidFill>
                  <a:srgbClr val="707070"/>
                </a:solidFill>
                <a:latin typeface="Pragmatica" panose="020B0403040502020204" pitchFamily="34" charset="0"/>
              </a:rPr>
              <a:t>Unzip folder</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3334246"/>
          </a:xfrm>
          <a:prstGeom prst="rect">
            <a:avLst/>
          </a:prstGeom>
        </p:spPr>
        <p:txBody>
          <a:bodyPr wrap="square" lIns="0" tIns="0" rIns="0" bIns="0" rtlCol="0" anchor="t">
            <a:spAutoFit/>
          </a:bodyPr>
          <a:lstStyle/>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3000821"/>
          </a:xfrm>
          <a:prstGeom prst="rect">
            <a:avLst/>
          </a:prstGeom>
        </p:spPr>
        <p:txBody>
          <a:bodyPr wrap="square" lIns="0" tIns="0" rIns="0" bIns="0" rtlCol="0" anchor="t">
            <a:spAutoFit/>
          </a:bodyPr>
          <a:lstStyle/>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lnSpc>
                <a:spcPts val="2560"/>
              </a:lnSpc>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i="1" dirty="0">
                <a:latin typeface="Roboto Mono" pitchFamily="2"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C4B813BD-696B-4A12-91AC-940AFF814005}"/>
              </a:ext>
            </a:extLst>
          </p:cNvPr>
          <p:cNvPicPr>
            <a:picLocks noChangeAspect="1"/>
          </p:cNvPicPr>
          <p:nvPr/>
        </p:nvPicPr>
        <p:blipFill>
          <a:blip r:embed="rId5"/>
          <a:stretch>
            <a:fillRect/>
          </a:stretch>
        </p:blipFill>
        <p:spPr>
          <a:xfrm>
            <a:off x="2387600" y="150584"/>
            <a:ext cx="7823200" cy="6575373"/>
          </a:xfrm>
          <a:prstGeom prst="rect">
            <a:avLst/>
          </a:prstGeom>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unit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https://github.com/stringfestdata/python-for-excel-users-crash-course</a:t>
            </a:r>
            <a:r>
              <a:rPr lang="en-US" sz="2800" dirty="0">
                <a:solidFill>
                  <a:srgbClr val="707070"/>
                </a:solidFill>
                <a:latin typeface="Pragmatica" panose="020B0403040502020204" pitchFamily="34" charset="0"/>
              </a:rPr>
              <a:t>  </a:t>
            </a:r>
          </a:p>
        </p:txBody>
      </p:sp>
      <p:pic>
        <p:nvPicPr>
          <p:cNvPr id="4" name="Picture 3">
            <a:extLst>
              <a:ext uri="{FF2B5EF4-FFF2-40B4-BE49-F238E27FC236}">
                <a16:creationId xmlns:a16="http://schemas.microsoft.com/office/drawing/2014/main" id="{76BFA9A1-2CDE-4595-AA39-8F7510ACAF1F}"/>
              </a:ext>
            </a:extLst>
          </p:cNvPr>
          <p:cNvPicPr>
            <a:picLocks noChangeAspect="1"/>
          </p:cNvPicPr>
          <p:nvPr/>
        </p:nvPicPr>
        <p:blipFill>
          <a:blip r:embed="rId5"/>
          <a:stretch>
            <a:fillRect/>
          </a:stretch>
        </p:blipFill>
        <p:spPr>
          <a:xfrm>
            <a:off x="5705503" y="3457757"/>
            <a:ext cx="2646645" cy="1042617"/>
          </a:xfrm>
          <a:prstGeom prst="rect">
            <a:avLst/>
          </a:prstGeom>
        </p:spPr>
      </p:pic>
      <p:sp>
        <p:nvSpPr>
          <p:cNvPr id="7" name="TextBox 6">
            <a:extLst>
              <a:ext uri="{FF2B5EF4-FFF2-40B4-BE49-F238E27FC236}">
                <a16:creationId xmlns:a16="http://schemas.microsoft.com/office/drawing/2014/main" id="{EC182BCD-FB9B-4270-8C8C-52D893BD51E4}"/>
              </a:ext>
            </a:extLst>
          </p:cNvPr>
          <p:cNvSpPr txBox="1"/>
          <p:nvPr/>
        </p:nvSpPr>
        <p:spPr>
          <a:xfrm>
            <a:off x="2239085" y="3688698"/>
            <a:ext cx="366438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Follow along …. </a:t>
            </a:r>
            <a:r>
              <a:rPr lang="en-US" sz="2800" dirty="0">
                <a:solidFill>
                  <a:srgbClr val="707070"/>
                </a:solidFill>
                <a:latin typeface="Pragmatica" panose="020B0403040502020204" pitchFamily="34" charset="0"/>
                <a:sym typeface="Wingdings" panose="05000000000000000000" pitchFamily="2" charset="2"/>
              </a:rPr>
              <a:t></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6" name="Picture 5">
            <a:extLst>
              <a:ext uri="{FF2B5EF4-FFF2-40B4-BE49-F238E27FC236}">
                <a16:creationId xmlns:a16="http://schemas.microsoft.com/office/drawing/2014/main" id="{001D856E-4016-44BC-BEEC-6F8D6F0D67C4}"/>
              </a:ext>
            </a:extLst>
          </p:cNvPr>
          <p:cNvPicPr>
            <a:picLocks noChangeAspect="1"/>
          </p:cNvPicPr>
          <p:nvPr/>
        </p:nvPicPr>
        <p:blipFill>
          <a:blip r:embed="rId5"/>
          <a:stretch>
            <a:fillRect/>
          </a:stretch>
        </p:blipFill>
        <p:spPr>
          <a:xfrm>
            <a:off x="1473200" y="1397000"/>
            <a:ext cx="8967490" cy="4779837"/>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orders.xlsx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Date</a:t>
            </a:r>
            <a:r>
              <a:rPr lang="en-US" sz="2667" dirty="0">
                <a:latin typeface="Gidole" panose="02000503000000000000" pitchFamily="50" charset="0"/>
                <a:ea typeface="Roboto Mono" pitchFamily="2" charset="0"/>
              </a:rPr>
              <a:t> column to a month data type.</a:t>
            </a:r>
          </a:p>
          <a:p>
            <a:pPr marL="495325" indent="-495325">
              <a:buFont typeface="+mj-lt"/>
              <a:buAutoNum type="arabicPeriod"/>
            </a:pPr>
            <a:r>
              <a:rPr lang="en-US" sz="2667" dirty="0">
                <a:latin typeface="Gidole" panose="02000503000000000000" pitchFamily="50" charset="0"/>
                <a:ea typeface="Roboto Mono" pitchFamily="2" charset="0"/>
              </a:rPr>
              <a:t>Convert the </a:t>
            </a:r>
            <a:r>
              <a:rPr lang="en-US" sz="2667" dirty="0">
                <a:latin typeface="Roboto Mono" pitchFamily="2" charset="0"/>
                <a:ea typeface="Roboto Mono" pitchFamily="2" charset="0"/>
              </a:rPr>
              <a:t>Account</a:t>
            </a:r>
            <a:r>
              <a:rPr lang="en-US" sz="2667" dirty="0">
                <a:latin typeface="Gidole" panose="02000503000000000000" pitchFamily="50" charset="0"/>
                <a:ea typeface="Roboto Mono" pitchFamily="2" charset="0"/>
              </a:rPr>
              <a:t> column to proper case.</a:t>
            </a:r>
          </a:p>
          <a:p>
            <a:pPr marL="495325" indent="-495325">
              <a:buFont typeface="+mj-lt"/>
              <a:buAutoNum type="arabicPeriod"/>
            </a:pPr>
            <a:r>
              <a:rPr lang="en-US" sz="2667" dirty="0">
                <a:latin typeface="Gidole" panose="02000503000000000000" pitchFamily="50" charset="0"/>
                <a:ea typeface="Roboto Mono" pitchFamily="2" charset="0"/>
              </a:rPr>
              <a:t>Split the </a:t>
            </a:r>
            <a:r>
              <a:rPr lang="en-US" sz="2667" dirty="0">
                <a:latin typeface="Roboto Mono" pitchFamily="2" charset="0"/>
                <a:ea typeface="Roboto Mono" pitchFamily="2" charset="0"/>
              </a:rPr>
              <a:t>Opportunity</a:t>
            </a:r>
            <a:r>
              <a:rPr lang="en-US" sz="2667"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67" dirty="0">
                <a:latin typeface="Roboto Mono" pitchFamily="2" charset="0"/>
                <a:ea typeface="Roboto Mono" pitchFamily="2" charset="0"/>
              </a:rPr>
              <a:t>Vendor</a:t>
            </a:r>
          </a:p>
          <a:p>
            <a:pPr marL="800140" lvl="1" indent="-495325">
              <a:buFont typeface="+mj-lt"/>
              <a:buAutoNum type="alphaUcPeriod"/>
            </a:pPr>
            <a:r>
              <a:rPr lang="en-US" sz="2667" dirty="0">
                <a:latin typeface="Roboto Mono" pitchFamily="2" charset="0"/>
                <a:ea typeface="Roboto Mono" pitchFamily="2" charset="0"/>
              </a:rPr>
              <a:t>Status</a:t>
            </a:r>
          </a:p>
          <a:p>
            <a:pPr marL="800140" lvl="1" indent="-495325">
              <a:buFont typeface="+mj-lt"/>
              <a:buAutoNum type="alphaUcPeriod"/>
            </a:pPr>
            <a:r>
              <a:rPr lang="en-US" sz="2667" dirty="0">
                <a:latin typeface="Roboto Mono" pitchFamily="2"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Roboto Mono" pitchFamily="2"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4" y="3663215"/>
            <a:ext cx="5082879" cy="1508939"/>
          </a:xfrm>
          <a:prstGeom prst="rect">
            <a:avLst/>
          </a:prstGeom>
        </p:spPr>
        <p:txBody>
          <a:bodyPr lIns="0" tIns="0" rIns="0" bIns="0" rtlCol="0" anchor="t">
            <a:spAutoFit/>
          </a:bodyPr>
          <a:lstStyle/>
          <a:p>
            <a:pPr marL="304815" indent="-304815">
              <a:lnSpc>
                <a:spcPts val="3015"/>
              </a:lnSpc>
              <a:buFont typeface="Arial" panose="020B0604020202020204" pitchFamily="34" charset="0"/>
              <a:buChar char="•"/>
            </a:pPr>
            <a:r>
              <a:rPr lang="en-US" sz="2267" spc="227" dirty="0">
                <a:solidFill>
                  <a:srgbClr val="F2F0F4"/>
                </a:solidFill>
                <a:latin typeface="Gidole"/>
              </a:rPr>
              <a:t>On O’Reilly Learning at https://learning.oreilly.com/library/view/collect-combine-and/9781509307982/</a:t>
            </a:r>
          </a:p>
        </p:txBody>
      </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4" y="3663215"/>
            <a:ext cx="5082879" cy="1508939"/>
          </a:xfrm>
          <a:prstGeom prst="rect">
            <a:avLst/>
          </a:prstGeom>
        </p:spPr>
        <p:txBody>
          <a:bodyPr lIns="0" tIns="0" rIns="0" bIns="0" rtlCol="0" anchor="t">
            <a:spAutoFit/>
          </a:bodyPr>
          <a:lstStyle/>
          <a:p>
            <a:pPr marL="304815" indent="-304815">
              <a:lnSpc>
                <a:spcPts val="3015"/>
              </a:lnSpc>
              <a:buFont typeface="Arial" panose="020B0604020202020204" pitchFamily="34" charset="0"/>
              <a:buChar char="•"/>
            </a:pPr>
            <a:r>
              <a:rPr lang="en-US" sz="2267" spc="227" dirty="0">
                <a:solidFill>
                  <a:srgbClr val="F2F0F4"/>
                </a:solidFill>
                <a:latin typeface="Gidole"/>
              </a:rPr>
              <a:t>On O’Reilly Learning at https://learning.oreilly.com/library/view/excel-power-pivot/9781119210641/</a:t>
            </a:r>
          </a:p>
        </p:txBody>
      </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Importing the data… Power Query</a:t>
            </a:r>
          </a:p>
        </p:txBody>
      </p:sp>
    </p:spTree>
    <p:extLst>
      <p:ext uri="{BB962C8B-B14F-4D97-AF65-F5344CB8AC3E}">
        <p14:creationId xmlns:p14="http://schemas.microsoft.com/office/powerpoint/2010/main" val="1769262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884279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 </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unkempt and unanalyzed data’s time is over. </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513093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a:p>
            <a:r>
              <a:rPr lang="en-US" sz="2800" b="1" i="1" dirty="0">
                <a:solidFill>
                  <a:srgbClr val="707070"/>
                </a:solidFill>
                <a:latin typeface="Pragmatica" panose="020B0403040502020204" pitchFamily="34" charset="0"/>
              </a:rPr>
              <a:t>Who wants to win a book? </a:t>
            </a:r>
          </a:p>
        </p:txBody>
      </p:sp>
    </p:spTree>
    <p:extLst>
      <p:ext uri="{BB962C8B-B14F-4D97-AF65-F5344CB8AC3E}">
        <p14:creationId xmlns:p14="http://schemas.microsoft.com/office/powerpoint/2010/main" val="22092252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TotalTime>
  <Words>6170</Words>
  <Application>Microsoft Office PowerPoint</Application>
  <PresentationFormat>Widescreen</PresentationFormat>
  <Paragraphs>657</Paragraphs>
  <Slides>114</Slides>
  <Notes>104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114</vt:i4>
      </vt:variant>
    </vt:vector>
  </HeadingPairs>
  <TitlesOfParts>
    <vt:vector size="130" baseType="lpstr">
      <vt:lpstr>Aliens &amp; cows</vt:lpstr>
      <vt:lpstr>Arial</vt:lpstr>
      <vt:lpstr>Calibri</vt:lpstr>
      <vt:lpstr>Calibri Light</vt:lpstr>
      <vt:lpstr>Consolas</vt:lpstr>
      <vt:lpstr>Georgia</vt:lpstr>
      <vt:lpstr>Gidole</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Mount</cp:lastModifiedBy>
  <cp:revision>145</cp:revision>
  <dcterms:created xsi:type="dcterms:W3CDTF">2019-10-19T21:47:18Z</dcterms:created>
  <dcterms:modified xsi:type="dcterms:W3CDTF">2022-05-16T13:09:05Z</dcterms:modified>
</cp:coreProperties>
</file>